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6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utomatic_summarization" TargetMode="External"/><Relationship Id="rId3" Type="http://schemas.openxmlformats.org/officeDocument/2006/relationships/hyperlink" Target="https://en.wikipedia.org/wiki/Machine_translation" TargetMode="External"/><Relationship Id="rId4" Type="http://schemas.openxmlformats.org/officeDocument/2006/relationships/hyperlink" Target="https://en.wikipedia.org/wiki/ROUGE_(metric)#cite_note-2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f7ddf6b5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f7ddf6b5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f7ddf6b5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f7ddf6b5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f7ddf6b5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f7ddf6b5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f7ddf6b5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f7ddf6b5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7ddf6b5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7ddf6b5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f7ddf6b5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f7ddf6b5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0f95f46a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0f95f46a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f7ddf6b5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f7ddf6b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f7ddf6b5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f7ddf6b5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f7ddf6b5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f7ddf6b5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Pegasus is a model proposed by some </a:t>
            </a:r>
            <a:r>
              <a:rPr lang="en"/>
              <a:t>guys</a:t>
            </a:r>
            <a:r>
              <a:rPr lang="en"/>
              <a:t> at Google, the</a:t>
            </a:r>
            <a:r>
              <a:rPr lang="en"/>
              <a:t> propose pre-training Transformer-based encoder-decoder models on large text corpora with abstractive text summarization as a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it works? important sentences are removed/masked from an input document and are generated together as one output sequence from the remaining sentences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&gt;&gt;&gt; Suitable for abstractive summarization as it resembles the downstream task, encouraging whole-document understanding and summary-like generation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f7ddf6b5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f7ddf6b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It is a set of metrics and used for evaluating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automatic summarization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translation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The metrics compare an automatically produced summary or translation against a reference or a set of human produced references. The metric is based overlap of N-grams</a:t>
            </a:r>
            <a:r>
              <a:rPr baseline="30000" lang="en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between the machine's and reference summaries.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Rouge1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refers to the overlap of </a:t>
            </a:r>
            <a:r>
              <a:rPr b="1" i="1" lang="en">
                <a:solidFill>
                  <a:schemeClr val="dk1"/>
                </a:solidFill>
                <a:highlight>
                  <a:srgbClr val="FFFFFF"/>
                </a:highlight>
              </a:rPr>
              <a:t>unigram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f7ddf6b5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f7ddf6b5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a long job in pre-processing the sentences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Break PDFs and Papers into Abstracts, and Bodies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 Used Citations to generate Cited Text Spans - we checked all citations and all sentences in the body and checked which body sentences (the top 3) that have the largest similarity with citations and used it as input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Finally  we checked the quality of the sentences (mostly the % of math symbols, but also if the had words like equation x, table x, etc, things that should not be in a summary, but if it's important will be elsewhere in the paper, so our model has an easier time to understand what the paper is about) - so we removed those sentences and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Its the fourth part: picked the first 25, or 50, or 100 most important sentences - Sentences that ALONE have the largest score in the summarizing the 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f7ddf6b5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f7ddf6b5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Priscilla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f7ddf6b5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f7ddf6b5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Priscilla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f7ddf6b5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f7ddf6b5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ciencedirect.com/science/article/pii/S1319157820303554#b0505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14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Framework For Scientific Summarization</a:t>
            </a:r>
            <a:endParaRPr sz="36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22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 Allen, Priscilla Burity, Derek Topper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https://github.com/blakedallen/summary-of-science/blob/main/AFrameworkForScientificArticleSummarization_BlakeAllen_PriscillaBurity_DerekTopper.pdf</a:t>
            </a:r>
            <a:endParaRPr sz="15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2533" y="1832700"/>
            <a:ext cx="63225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508" y="1832700"/>
            <a:ext cx="632251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Model - attention mechanism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50" y="1235600"/>
            <a:ext cx="4778100" cy="26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796" y="713500"/>
            <a:ext cx="3386505" cy="39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11708" y="4345175"/>
            <a:ext cx="63225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7650" y="3785050"/>
            <a:ext cx="2238675" cy="11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Model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575" y="1226663"/>
            <a:ext cx="680085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57408" y="1017713"/>
            <a:ext cx="6322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041" y="1017726"/>
            <a:ext cx="632251" cy="57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Pegasus Ensemble Approach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63" y="1509713"/>
            <a:ext cx="684847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09583" y="445025"/>
            <a:ext cx="6322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33233" y="445025"/>
            <a:ext cx="6322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756883" y="445025"/>
            <a:ext cx="6322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Approach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326" y="1262325"/>
            <a:ext cx="4145125" cy="312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487" y="1072900"/>
            <a:ext cx="4145111" cy="3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050608" y="2682550"/>
            <a:ext cx="6322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over baseline performance was demonstrated for all model types using the quality sentences scoring metric for pre-processing.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noticed a large jump in rouge scores at the 25 sentence mark, leading us to believe that high quality abstractive summarizations can be generated quicker and with less computation using a small subset of the scientific literature text. 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1698" y="3136950"/>
            <a:ext cx="1454737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436" y="3136950"/>
            <a:ext cx="1454737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17261" y="3136950"/>
            <a:ext cx="1454737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3136950"/>
            <a:ext cx="1454737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26736" y="3136950"/>
            <a:ext cx="1454737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473" y="3136950"/>
            <a:ext cx="1454737" cy="1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1054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1]    Nouf Ibrahim Altmami and Mohamed El Bachir Menai, “Automatic  summarization  of  scientific  articles:  A  sur-vey.,” Journal of King Saud University - Computer and Information Sciences, 2020.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[2]  Travis   Goodwin,   Max   Savery,   and   Dina  Demner Fushman, “Flight of the PEGASUS? comparing transformers on few-shot and zero-shot multi-document abstrac-tive summarization,” inProceedings of the 28th Interna-tional Conference on Computational Linguistics, Barce-lona, Spain (Online), Dec. 2020, pp. 5640–5646, Interna-tional Committee on Computational Linguistics.</a:t>
            </a:r>
            <a:br>
              <a:rPr lang="en" sz="3800">
                <a:latin typeface="Arial"/>
                <a:ea typeface="Arial"/>
                <a:cs typeface="Arial"/>
                <a:sym typeface="Arial"/>
              </a:rPr>
            </a:br>
            <a:r>
              <a:rPr lang="en" sz="3800">
                <a:latin typeface="Arial"/>
                <a:ea typeface="Arial"/>
                <a:cs typeface="Arial"/>
                <a:sym typeface="Arial"/>
              </a:rPr>
              <a:t>[3]    Virapat Kieuvongngam et al.,  “Automatic text summa-rization of covid-19 medical research articles using bertand gpt-2.,”  2020.</a:t>
            </a:r>
            <a:br>
              <a:rPr lang="en" sz="3800">
                <a:latin typeface="Arial"/>
                <a:ea typeface="Arial"/>
                <a:cs typeface="Arial"/>
                <a:sym typeface="Arial"/>
              </a:rPr>
            </a:br>
            <a:r>
              <a:rPr lang="en" sz="3800">
                <a:latin typeface="Arial"/>
                <a:ea typeface="Arial"/>
                <a:cs typeface="Arial"/>
                <a:sym typeface="Arial"/>
              </a:rPr>
              <a:t>[4]    Mike  Lewis,  Yinhan  Liu,  Naman  Goyal,  Marjan  Ghaz-vininejad,  Abdelrahman  Mohamed,  Omer  Levy,  Vese-lin Stoyanov, and Luke Zettlemoyer,  “BART: denoisingsequence-to-sequence  pre-training  for  natural  languagegeneration, translation, and comprehension,”CoRR, vol.abs/1910.13461, 2019.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[5]    Chin-Yew Lin,  “ROUGE: A package for automatic eva-luation of summaries,” inText Summarization BranchesOut, Barcelona, Spain, July 2004, pp. 74–81, Associationfor Computational Linguistics.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[6]    Elena Lloret and Manuel Palomar Mar ́ıa Teresa Rom ́a-Ferri,  “Compendium: a text summarization system forgenerating  abstracts  of  research  papers,”InternationalConference  on  Application  of  Natural  Language  to  In-formation Systems, Springer, pp. 3–14, 2011.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[7]    Qiaozhu Mei and ChengXiang Zhai, “Generating impact-based summaries for scientific literature,”Proceedings ofACL-08: HLT: 816–824, 2008.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[8]    Thang  Pham  et  al.,   “Out  of  order:  How  important  isthe  sequential  order  of  words  in  a  sentence  in  naturallanguage understanding tasks?,”  2012.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[9]    Vahed Qazvinian and DragomirR Radev,  “Scientific pa-per  summarization  using  citation  summary  networks,”Proceedings  of  the  22nd  International  Conference  onComputational Linguistics-Volume 1, pp. 689–696, 2008.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[10]  Dragomir R Radev, Pradeep Muthukrishnan, Vahed Qaz-vinian, and Amjad Abu-Jbara,  “The acl anthology net-work corpus,”Language  Resources  and  Evaluation, pp.1–26, 2013.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[11]  Colin  Raffel,  Noam  Shazeer,  Adam  Roberts,  KatherineLee, Sharan Narang, Michael Matena, Yanqi Zhou, WeiLi,  and  Peter  J.  Liu,   “Exploring  the  limits  of  transferlearning with a unified text-to-text transformer,” 2020.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[12]  Sandeep  Subramanian,  Raymond  Li,  Jonathan  Pilault,and Christopher J. Pal,  “On extractive and abstractiveneural  document  summarization  with  transformer  lan-guage models,”CoRR, vol. abs/1909.03186, 2019.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[13]  Simone  Teufel  and  Marc  Moens,   “Summarizing  scien-tific articles: Experiments with relevance and rhetoricalstatus,”  2002.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[14]  Michihiro  Yasunaga  et  al.,   “Scisummnet:  A  large  an-notated corpus and content-impact models for scientificpaper  summarization  with  citation  networks,”Procee-dings of the AAAI Conference on Artificial Intelligence,vol. 33, p. 7386–7393, 2019.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8892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3800">
                <a:latin typeface="Arial"/>
                <a:ea typeface="Arial"/>
                <a:cs typeface="Arial"/>
                <a:sym typeface="Arial"/>
              </a:rPr>
              <a:t>[15]  Jingqing  Zhang  et  al.,   “Pegasus:  Pre-training  with  ex-tracted  gap-sentences  for  abstractive  summarization,”2020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-23336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t/>
            </a:r>
            <a:endParaRPr sz="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48368" y="2519350"/>
            <a:ext cx="2286000" cy="225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869" y="2443150"/>
            <a:ext cx="2286000" cy="225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4498187" y="450200"/>
            <a:ext cx="2256975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298125" y="374000"/>
            <a:ext cx="2337951" cy="23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6204" y="2294075"/>
            <a:ext cx="987123" cy="8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52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60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45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76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84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690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99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107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91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4072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4148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996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4312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4388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4236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4541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4617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4464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375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451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615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691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539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844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920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767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7546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8308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678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994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070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918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3223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299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3146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1852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2614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1090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4251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5013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348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6537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7299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57750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3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1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9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9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7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5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1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1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9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5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3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9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9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7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5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15900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16662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15138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18299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19061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1753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5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0325" y="20585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21347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25" y="1982354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82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0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8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68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6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4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0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0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6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4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2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0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8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4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10201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10963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9439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12600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13362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1183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4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25" y="14886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1564829"/>
            <a:ext cx="83876" cy="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025" y="1412429"/>
            <a:ext cx="83876" cy="7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555"/>
              <a:t>Literature review</a:t>
            </a:r>
            <a:r>
              <a:rPr lang="en" sz="1555"/>
              <a:t> is a key step at the beginning of any research project</a:t>
            </a:r>
            <a:endParaRPr sz="155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5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555"/>
              <a:t>There are some important </a:t>
            </a:r>
            <a:r>
              <a:rPr b="1" lang="en" sz="1555"/>
              <a:t>differences between summarizing generic texts and scientific articles</a:t>
            </a:r>
            <a:r>
              <a:rPr lang="en" sz="1555"/>
              <a:t> </a:t>
            </a:r>
            <a:r>
              <a:rPr lang="en" sz="1555" u="sng">
                <a:solidFill>
                  <a:schemeClr val="hlink"/>
                </a:solidFill>
                <a:hlinkClick r:id="rId3"/>
              </a:rPr>
              <a:t>Teufel and Moens (2020)</a:t>
            </a:r>
            <a:endParaRPr sz="1555"/>
          </a:p>
          <a:p>
            <a:pPr indent="-32734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55"/>
              <a:buChar char="-"/>
            </a:pPr>
            <a:r>
              <a:rPr b="1" lang="en" sz="1555"/>
              <a:t>Text structure</a:t>
            </a:r>
            <a:r>
              <a:rPr lang="en" sz="1555"/>
              <a:t> - </a:t>
            </a:r>
            <a:r>
              <a:rPr lang="en" sz="1555"/>
              <a:t>scientific articles usually starts with an introduction, followed by related works, methodology, etc. </a:t>
            </a:r>
            <a:endParaRPr sz="1555"/>
          </a:p>
          <a:p>
            <a:pPr indent="-3273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5"/>
              <a:buChar char="-"/>
            </a:pPr>
            <a:r>
              <a:rPr b="1" lang="en" sz="1555"/>
              <a:t>Size</a:t>
            </a:r>
            <a:r>
              <a:rPr lang="en" sz="1555"/>
              <a:t> - scientific articles are usually much longer than generic texts</a:t>
            </a:r>
            <a:endParaRPr sz="1555"/>
          </a:p>
          <a:p>
            <a:pPr indent="-3273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5"/>
              <a:buChar char="-"/>
            </a:pPr>
            <a:r>
              <a:rPr lang="en" sz="1555"/>
              <a:t>Should leverage a </a:t>
            </a:r>
            <a:r>
              <a:rPr b="1" lang="en" sz="1555"/>
              <a:t>network of citations</a:t>
            </a:r>
            <a:r>
              <a:rPr lang="en" sz="1555"/>
              <a:t> of such articles</a:t>
            </a:r>
            <a:endParaRPr sz="155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555"/>
              <a:t>In this analysis, we were able to generate </a:t>
            </a:r>
            <a:r>
              <a:rPr b="1" lang="en" sz="1555"/>
              <a:t>abstractive summaries</a:t>
            </a:r>
            <a:r>
              <a:rPr lang="en" sz="1555"/>
              <a:t> from the text of scientific articles and their </a:t>
            </a:r>
            <a:r>
              <a:rPr lang="en" sz="1555"/>
              <a:t> citations network </a:t>
            </a:r>
            <a:r>
              <a:rPr lang="en" sz="1555"/>
              <a:t>using </a:t>
            </a:r>
            <a:r>
              <a:rPr b="1" lang="en" sz="1555"/>
              <a:t>transformers.</a:t>
            </a:r>
            <a:endParaRPr b="1" sz="155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5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523"/>
              <a:buFont typeface="Arial"/>
              <a:buNone/>
            </a:pPr>
            <a:r>
              <a:t/>
            </a:r>
            <a:endParaRPr sz="57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879" y="0"/>
            <a:ext cx="987125" cy="8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34088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ScisummNet - 1k </a:t>
            </a:r>
            <a:r>
              <a:rPr lang="en"/>
              <a:t>scientific papers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Arxiv - 600k scientific papers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AAN - 36k scientific papers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650" y="320201"/>
            <a:ext cx="3788124" cy="204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173" y="2690937"/>
            <a:ext cx="3788124" cy="216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573" y="2883888"/>
            <a:ext cx="4699749" cy="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63579" y="3966450"/>
            <a:ext cx="987123" cy="8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PEGASUS doing in an NLP Paper (Pegasus Intro)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PEGASUS - Pre-training with Extracted Gap-sentences for Abstractive Summarization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transformer model that uses self-supervised training to improve abstractive summarization. 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125" y="2685050"/>
            <a:ext cx="3945750" cy="221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4831" y="2907250"/>
            <a:ext cx="1957474" cy="17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11710" y="2907250"/>
            <a:ext cx="1957474" cy="17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ROUGE Metric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used Rouge-1, Rouge-2 and Rouge-L (longest subsequence) as our primary scoring metrics. 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295" y="2393325"/>
            <a:ext cx="6635425" cy="21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879" y="0"/>
            <a:ext cx="987125" cy="8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- Quality Sentences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0054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Break PDFs and Papers into Abstracts, and Bodies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available,  Citations and Golden Summaries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Citations to generate Cited Text Spans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Cited Text Spans are the most similar (ROUGE-1) sentences to the citations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good quality sentences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Sentences that met certain quality standards (few symbols, high % of English words)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important sentences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Sentences that ALONE have the largest score in the summarizing the body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74" y="3429150"/>
            <a:ext cx="5066060" cy="177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8510" y="3429150"/>
            <a:ext cx="1957474" cy="17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631" y="3429150"/>
            <a:ext cx="1957474" cy="17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PEGASUS x ScisummNet Data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3325"/>
            <a:ext cx="8520601" cy="219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 b="182013" l="-33836" r="41764" t="-174967"/>
          <a:stretch/>
        </p:blipFill>
        <p:spPr>
          <a:xfrm>
            <a:off x="8081372" y="3124350"/>
            <a:ext cx="720656" cy="65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066" y="4570800"/>
            <a:ext cx="640081" cy="5394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393900" y="3783425"/>
            <a:ext cx="733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Rouge-1 / Rouge-2 / Rouge-L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All model inputs include cited text spans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HQS + PEGASUS x ScisummNet Data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28225" y="1234075"/>
            <a:ext cx="5878800" cy="19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our ‘High Quality Sentences’ metric we see an increase in Rouge-L scores for all model types.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also see sharp increase in rouge scores for the top 25 sentences from baseline, indicating that only a small subset of the text is needed for a quality summary.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247" y="0"/>
            <a:ext cx="243005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000" y="2341975"/>
            <a:ext cx="3805250" cy="26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208" y="4570800"/>
            <a:ext cx="632251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on AAN Corpus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63" y="2802775"/>
            <a:ext cx="8444274" cy="191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1883" y="445025"/>
            <a:ext cx="632251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467600" y="1324850"/>
            <a:ext cx="832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We then employed the same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technique from earlier (quality sentences,  and transfer learned our ScisummNet-trained PEGASUS model on the AAN data.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Rouge-1 / Rouge-2 / Rouge-L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All model inputs include cited text spans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